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Freight Sans Bold" charset="1" panose="02000803040000020004"/>
      <p:regular r:id="rId28"/>
    </p:embeddedFont>
    <p:embeddedFont>
      <p:font typeface="Freight Sans Light" charset="1" panose="0200060603000002000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usgs.gov/programs/climate-adaptation-science-centers" TargetMode="External" Type="http://schemas.openxmlformats.org/officeDocument/2006/relationships/hyperlink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66974" y="2806065"/>
            <a:ext cx="9554051" cy="4341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b="true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Connecticut’s </a:t>
            </a:r>
          </a:p>
          <a:p>
            <a:pPr algn="ctr">
              <a:lnSpc>
                <a:spcPts val="16800"/>
              </a:lnSpc>
            </a:pPr>
            <a:r>
              <a:rPr lang="en-US" sz="12000" b="true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Dark Day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483799" y="8787097"/>
            <a:ext cx="3320401" cy="809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16"/>
              </a:lnSpc>
            </a:pPr>
            <a:r>
              <a:rPr lang="en-US" sz="4440" b="true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CTH</a:t>
            </a:r>
            <a:r>
              <a:rPr lang="en-US" sz="4440">
                <a:solidFill>
                  <a:srgbClr val="1B79B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Education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18297" y="3686175"/>
            <a:ext cx="15851405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499"/>
              </a:lnSpc>
              <a:spcBef>
                <a:spcPct val="0"/>
              </a:spcBef>
            </a:pPr>
            <a:r>
              <a:rPr lang="en-US" sz="6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T</a:t>
            </a:r>
            <a:r>
              <a:rPr lang="en-US" sz="6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h</a:t>
            </a:r>
            <a:r>
              <a:rPr lang="en-US" sz="6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rough scie</a:t>
            </a:r>
            <a:r>
              <a:rPr lang="en-US" sz="6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nt</a:t>
            </a:r>
            <a:r>
              <a:rPr lang="en-US" sz="6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ific evidence, we’ve learned that the cause of the darkness was....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508885"/>
            <a:ext cx="16581756" cy="5164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1000" b="true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 smoke from a forest fire... </a:t>
            </a:r>
          </a:p>
          <a:p>
            <a:pPr algn="ctr">
              <a:lnSpc>
                <a:spcPts val="13200"/>
              </a:lnSpc>
            </a:pPr>
          </a:p>
          <a:p>
            <a:pPr algn="ctr" marL="0" indent="0" lvl="0">
              <a:lnSpc>
                <a:spcPts val="13200"/>
              </a:lnSpc>
              <a:spcBef>
                <a:spcPct val="0"/>
              </a:spcBef>
            </a:pPr>
            <a:r>
              <a:rPr lang="en-US" b="true" sz="11000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all the way up in Canada!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99495" y="371215"/>
            <a:ext cx="10489011" cy="9544571"/>
          </a:xfrm>
          <a:custGeom>
            <a:avLst/>
            <a:gdLst/>
            <a:ahLst/>
            <a:cxnLst/>
            <a:rect r="r" b="b" t="t" l="l"/>
            <a:pathLst>
              <a:path h="9544571" w="10489011">
                <a:moveTo>
                  <a:pt x="0" y="0"/>
                </a:moveTo>
                <a:lnTo>
                  <a:pt x="10489010" y="0"/>
                </a:lnTo>
                <a:lnTo>
                  <a:pt x="10489010" y="9544570"/>
                </a:lnTo>
                <a:lnTo>
                  <a:pt x="0" y="9544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445827"/>
            <a:ext cx="16230600" cy="3319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Scientists learned about the fire by using wha</a:t>
            </a: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t’s called </a:t>
            </a:r>
            <a:r>
              <a:rPr lang="en-US" b="true" sz="3999" u="none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dendrochronology</a:t>
            </a: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, </a:t>
            </a:r>
          </a:p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or the study of tree rings. </a:t>
            </a:r>
          </a:p>
          <a:p>
            <a:pPr algn="ctr">
              <a:lnSpc>
                <a:spcPts val="5199"/>
              </a:lnSpc>
              <a:spcBef>
                <a:spcPct val="0"/>
              </a:spcBef>
            </a:pPr>
          </a:p>
          <a:p>
            <a:pPr algn="ctr">
              <a:lnSpc>
                <a:spcPts val="5199"/>
              </a:lnSpc>
            </a:pP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Trees can live for hundreds, or even sometimes thousands, of years! By counting a tree’s rings, you can find out how old it is.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59990"/>
            <a:ext cx="16230600" cy="5290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999" b="true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We can also see weather patterns in the rings: </a:t>
            </a:r>
          </a:p>
          <a:p>
            <a:pPr algn="ctr">
              <a:lnSpc>
                <a:spcPts val="5199"/>
              </a:lnSpc>
            </a:pPr>
          </a:p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Rings are</a:t>
            </a: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thicker in years with long, warm, or wet growing seasons. </a:t>
            </a:r>
          </a:p>
          <a:p>
            <a:pPr algn="ctr">
              <a:lnSpc>
                <a:spcPts val="5199"/>
              </a:lnSpc>
              <a:spcBef>
                <a:spcPct val="0"/>
              </a:spcBef>
            </a:pPr>
          </a:p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The trees might have had less competition for resources like sun and water. </a:t>
            </a:r>
          </a:p>
          <a:p>
            <a:pPr algn="ctr">
              <a:lnSpc>
                <a:spcPts val="5199"/>
              </a:lnSpc>
              <a:spcBef>
                <a:spcPct val="0"/>
              </a:spcBef>
            </a:pPr>
          </a:p>
          <a:p>
            <a:pPr algn="ctr">
              <a:lnSpc>
                <a:spcPts val="5199"/>
              </a:lnSpc>
            </a:pP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The rings are thinner in years where there might have been a drought, cold snaps, disease, pests, or even fires, which leave scars on the rings.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23517" y="210875"/>
            <a:ext cx="10040966" cy="9865249"/>
          </a:xfrm>
          <a:custGeom>
            <a:avLst/>
            <a:gdLst/>
            <a:ahLst/>
            <a:cxnLst/>
            <a:rect r="r" b="b" t="t" l="l"/>
            <a:pathLst>
              <a:path h="9865249" w="10040966">
                <a:moveTo>
                  <a:pt x="0" y="0"/>
                </a:moveTo>
                <a:lnTo>
                  <a:pt x="10040966" y="0"/>
                </a:lnTo>
                <a:lnTo>
                  <a:pt x="10040966" y="9865250"/>
                </a:lnTo>
                <a:lnTo>
                  <a:pt x="0" y="9865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42896" y="768386"/>
            <a:ext cx="8402208" cy="8750228"/>
          </a:xfrm>
          <a:custGeom>
            <a:avLst/>
            <a:gdLst/>
            <a:ahLst/>
            <a:cxnLst/>
            <a:rect r="r" b="b" t="t" l="l"/>
            <a:pathLst>
              <a:path h="8750228" w="8402208">
                <a:moveTo>
                  <a:pt x="0" y="0"/>
                </a:moveTo>
                <a:lnTo>
                  <a:pt x="8402208" y="0"/>
                </a:lnTo>
                <a:lnTo>
                  <a:pt x="8402208" y="8750228"/>
                </a:lnTo>
                <a:lnTo>
                  <a:pt x="0" y="87502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90831" y="1951672"/>
            <a:ext cx="11706338" cy="6273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000"/>
              </a:lnSpc>
              <a:spcBef>
                <a:spcPct val="0"/>
              </a:spcBef>
            </a:pPr>
            <a:r>
              <a:rPr lang="en-US" b="true" sz="13333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Why were there so many fires in 1780?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57704"/>
            <a:ext cx="16230600" cy="5952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199"/>
              </a:lnSpc>
              <a:buFont typeface="Arial"/>
              <a:buChar char="•"/>
            </a:pPr>
            <a:r>
              <a:rPr lang="en-US" b="true" sz="3999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Settlement </a:t>
            </a:r>
          </a:p>
          <a:p>
            <a:pPr algn="l" marL="1727199" indent="-575733" lvl="2">
              <a:lnSpc>
                <a:spcPts val="5199"/>
              </a:lnSpc>
              <a:buFont typeface="Arial"/>
              <a:buChar char="⚬"/>
            </a:pP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Conflict between Native Americans and Euro-American settlers ⟶ fires were often ignited purposefully for revenge or defense</a:t>
            </a:r>
          </a:p>
          <a:p>
            <a:pPr algn="l" marL="1727199" indent="-575733" lvl="2">
              <a:lnSpc>
                <a:spcPts val="5199"/>
              </a:lnSpc>
              <a:buFont typeface="Arial"/>
              <a:buChar char="⚬"/>
            </a:pP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S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pread accidentally from campfires, lanterns and candles</a:t>
            </a:r>
          </a:p>
          <a:p>
            <a:pPr algn="l" marL="1727199" indent="-575733" lvl="2">
              <a:lnSpc>
                <a:spcPts val="5199"/>
              </a:lnSpc>
              <a:buFont typeface="Arial"/>
              <a:buChar char="⚬"/>
            </a:pP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Clearing land and the subsequent burning of extremely large slash piles</a:t>
            </a:r>
          </a:p>
          <a:p>
            <a:pPr algn="l">
              <a:lnSpc>
                <a:spcPts val="5199"/>
              </a:lnSpc>
            </a:pPr>
          </a:p>
          <a:p>
            <a:pPr algn="l" marL="863599" indent="-431800" lvl="1">
              <a:lnSpc>
                <a:spcPts val="5199"/>
              </a:lnSpc>
              <a:buFont typeface="Arial"/>
              <a:buChar char="•"/>
            </a:pPr>
            <a:r>
              <a:rPr lang="en-US" b="true" sz="3999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Weather</a:t>
            </a:r>
          </a:p>
          <a:p>
            <a:pPr algn="l" marL="1727199" indent="-575733" lvl="2">
              <a:lnSpc>
                <a:spcPts val="5199"/>
              </a:lnSpc>
              <a:buFont typeface="Arial"/>
              <a:buChar char="⚬"/>
            </a:pP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Combination of drought and a low pressure weather system may have increased the potential for ignition by lightning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15434" y="1374454"/>
            <a:ext cx="7443866" cy="7538092"/>
          </a:xfrm>
          <a:custGeom>
            <a:avLst/>
            <a:gdLst/>
            <a:ahLst/>
            <a:cxnLst/>
            <a:rect r="r" b="b" t="t" l="l"/>
            <a:pathLst>
              <a:path h="7538092" w="7443866">
                <a:moveTo>
                  <a:pt x="0" y="0"/>
                </a:moveTo>
                <a:lnTo>
                  <a:pt x="7443866" y="0"/>
                </a:lnTo>
                <a:lnTo>
                  <a:pt x="7443866" y="7538092"/>
                </a:lnTo>
                <a:lnTo>
                  <a:pt x="0" y="7538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2501265"/>
            <a:ext cx="10609369" cy="517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200"/>
              </a:lnSpc>
              <a:spcBef>
                <a:spcPct val="0"/>
              </a:spcBef>
            </a:pPr>
            <a:r>
              <a:rPr lang="en-US" b="true" sz="11000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Tree Ring Gradient Worksheet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43200" y="2501265"/>
            <a:ext cx="16216100" cy="517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200"/>
              </a:lnSpc>
              <a:spcBef>
                <a:spcPct val="0"/>
              </a:spcBef>
            </a:pPr>
            <a:r>
              <a:rPr lang="en-US" b="true" sz="11000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How can tree rings help us solve a 245-year-old historical mystery?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33690" y="1618634"/>
            <a:ext cx="5489017" cy="267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199"/>
              </a:lnSpc>
              <a:spcBef>
                <a:spcPct val="0"/>
              </a:spcBef>
            </a:pPr>
            <a:r>
              <a:rPr lang="en-US" b="true" sz="8499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Closing Questions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00" y="1176079"/>
            <a:ext cx="8029573" cy="212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What do different rings and scars tell us about a tree’s life?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144000" y="3893879"/>
            <a:ext cx="8115300" cy="1422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Why is it important for us to study the Earth’s history?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5881349"/>
            <a:ext cx="8201027" cy="1422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What might events in the past tell 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us about the future?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33690" y="1618634"/>
            <a:ext cx="5489017" cy="1380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199"/>
              </a:lnSpc>
              <a:spcBef>
                <a:spcPct val="0"/>
              </a:spcBef>
            </a:pPr>
            <a:r>
              <a:rPr lang="en-US" b="true" sz="8499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Sources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00" y="933450"/>
            <a:ext cx="7965575" cy="7344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“Dark Day – Today in History: May 19" ConnecticutHistory.org. 19 May, 2020. https://connecticuthistory.org/dark-day-today-in-history-may-19/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McMurry, Erin R.; Stambaugh, Mic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ha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el C.;Guye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t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te,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Richar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d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P.; Dey,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Dan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ie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l C. 2007. Fi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re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scars reveal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sou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r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ce of New E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ng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l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and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'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s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1780 D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ar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k Day.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In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te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rnationa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l 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Jo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u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rn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a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l 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o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f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Wildl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a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nd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Fi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re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.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16: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266-270.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Slyngstad, Ben.  “Tree Rings” USGS/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  <a:hlinkClick r:id="rId2" tooltip="https://www.usgs.gov/programs/climate-adaptation-science-centers"/>
              </a:rPr>
              <a:t>Climate Adaptation Science Centers</a:t>
            </a:r>
            <a:r>
              <a:rPr lang="en-US" sz="3200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, 22 Jan, 2024. Public Domain. https://www.usgs.gov/media/images/tree-rings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83799" y="8787097"/>
            <a:ext cx="3320401" cy="809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16"/>
              </a:lnSpc>
            </a:pPr>
            <a:r>
              <a:rPr lang="en-US" sz="4440" b="true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CTH</a:t>
            </a:r>
            <a:r>
              <a:rPr lang="en-US" sz="4440">
                <a:solidFill>
                  <a:srgbClr val="1B79B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Education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07895" y="3562350"/>
            <a:ext cx="15851405" cy="3025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99"/>
              </a:lnSpc>
              <a:spcBef>
                <a:spcPct val="0"/>
              </a:spcBef>
            </a:pP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On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May 19, 1780, a </a:t>
            </a:r>
            <a:r>
              <a:rPr lang="en-US" b="true" sz="3999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strange darkness fell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over much of New Englan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d,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i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ncluding Connecticut, whe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n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the co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l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o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nie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s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were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fighting for independence. It was so dark by noon that it was </a:t>
            </a:r>
            <a:r>
              <a:rPr lang="en-US" b="true" sz="3999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impossible to read or write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even sitting by a window – people had to li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ght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ca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nd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les to see.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463800"/>
            <a:ext cx="16230600" cy="594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“People were unable</a:t>
            </a: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to read, determine the time of day by their clocks or watches, dine, or manage their domestic business, without the light of candles… </a:t>
            </a:r>
          </a:p>
          <a:p>
            <a:pPr algn="ctr">
              <a:lnSpc>
                <a:spcPts val="5199"/>
              </a:lnSpc>
              <a:spcBef>
                <a:spcPct val="0"/>
              </a:spcBef>
            </a:pPr>
          </a:p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The birds having sung their evening songs, disappeared and became silent; the fowls retired to roost; the cocks were crowing all around, as at break of day; objects could not be distinguished but at a very little distance, and everything bore the appearance and gloom of night. </a:t>
            </a:r>
          </a:p>
          <a:p>
            <a:pPr algn="ctr">
              <a:lnSpc>
                <a:spcPts val="5199"/>
              </a:lnSpc>
              <a:spcBef>
                <a:spcPct val="0"/>
              </a:spcBef>
            </a:pPr>
          </a:p>
          <a:p>
            <a:pPr algn="l">
              <a:lnSpc>
                <a:spcPts val="519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806575"/>
            <a:ext cx="16230600" cy="659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</a:p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Ear</a:t>
            </a: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ly in</a:t>
            </a: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the morning, the weather was cloudy: the sun was but just visible through the clouds, and appeared of a deep red…</a:t>
            </a:r>
          </a:p>
          <a:p>
            <a:pPr algn="ctr">
              <a:lnSpc>
                <a:spcPts val="5199"/>
              </a:lnSpc>
              <a:spcBef>
                <a:spcPct val="0"/>
              </a:spcBef>
            </a:pPr>
          </a:p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 In most places thunder was heard several times in the morning… </a:t>
            </a:r>
          </a:p>
          <a:p>
            <a:pPr algn="ctr">
              <a:lnSpc>
                <a:spcPts val="5199"/>
              </a:lnSpc>
              <a:spcBef>
                <a:spcPct val="0"/>
              </a:spcBef>
            </a:pPr>
          </a:p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In some places there were showers throughout the day. </a:t>
            </a:r>
          </a:p>
          <a:p>
            <a:pPr algn="ctr">
              <a:lnSpc>
                <a:spcPts val="5199"/>
              </a:lnSpc>
              <a:spcBef>
                <a:spcPct val="0"/>
              </a:spcBef>
            </a:pPr>
          </a:p>
          <a:p>
            <a:pPr algn="ctr">
              <a:lnSpc>
                <a:spcPts val="5199"/>
              </a:lnSpc>
            </a:pP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The water that fell was found to have an uncommon appearance, being thick, dark, and sooty.”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90831" y="2988182"/>
            <a:ext cx="11706338" cy="421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000"/>
              </a:lnSpc>
              <a:spcBef>
                <a:spcPct val="0"/>
              </a:spcBef>
            </a:pPr>
            <a:r>
              <a:rPr lang="en-US" b="true" sz="13333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What did people notice?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90831" y="1951672"/>
            <a:ext cx="11706338" cy="626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000"/>
              </a:lnSpc>
              <a:spcBef>
                <a:spcPct val="0"/>
              </a:spcBef>
            </a:pPr>
            <a:r>
              <a:rPr lang="en-US" b="true" sz="13333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What do you think caused the darkness?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135187"/>
            <a:ext cx="16230600" cy="594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In Har</a:t>
            </a: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tford, there was a legislative meeting in progress at the Old State House in the middle of a debate. </a:t>
            </a:r>
          </a:p>
          <a:p>
            <a:pPr algn="ctr">
              <a:lnSpc>
                <a:spcPts val="5199"/>
              </a:lnSpc>
              <a:spcBef>
                <a:spcPct val="0"/>
              </a:spcBef>
            </a:pPr>
          </a:p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The House decided to adjourn the meeting because of the darkness, but Abraham Davenport, a member of the Council, asked for candles to be brought instead so he could keep doing his duty. </a:t>
            </a:r>
          </a:p>
          <a:p>
            <a:pPr algn="ctr">
              <a:lnSpc>
                <a:spcPts val="5199"/>
              </a:lnSpc>
              <a:spcBef>
                <a:spcPct val="0"/>
              </a:spcBef>
            </a:pPr>
          </a:p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He helped his colleagues feel less fearful about the day </a:t>
            </a:r>
          </a:p>
          <a:p>
            <a:pPr algn="ctr">
              <a:lnSpc>
                <a:spcPts val="5199"/>
              </a:lnSpc>
              <a:spcBef>
                <a:spcPct val="0"/>
              </a:spcBef>
            </a:pPr>
            <a:r>
              <a:rPr lang="en-US" sz="3999" u="none">
                <a:solidFill>
                  <a:srgbClr val="0F6292"/>
                </a:solidFill>
                <a:latin typeface="Freight Sans Light"/>
                <a:ea typeface="Freight Sans Light"/>
                <a:cs typeface="Freight Sans Light"/>
                <a:sym typeface="Freight Sans Light"/>
              </a:rPr>
              <a:t>and in doing so became a hero!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90831" y="1160951"/>
            <a:ext cx="11706338" cy="746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true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What would you have done if you were in Davenport’s position?</a:t>
            </a:r>
          </a:p>
          <a:p>
            <a:pPr algn="ctr">
              <a:lnSpc>
                <a:spcPts val="9600"/>
              </a:lnSpc>
            </a:pPr>
          </a:p>
          <a:p>
            <a:pPr algn="ctr" marL="0" indent="0" lvl="0">
              <a:lnSpc>
                <a:spcPts val="9600"/>
              </a:lnSpc>
              <a:spcBef>
                <a:spcPct val="0"/>
              </a:spcBef>
            </a:pPr>
            <a:r>
              <a:rPr lang="en-US" b="true" sz="8000">
                <a:solidFill>
                  <a:srgbClr val="0F6292"/>
                </a:solidFill>
                <a:latin typeface="Freight Sans Bold"/>
                <a:ea typeface="Freight Sans Bold"/>
                <a:cs typeface="Freight Sans Bold"/>
                <a:sym typeface="Freight Sans Bold"/>
              </a:rPr>
              <a:t>Would you have kept working?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DAHAL3Hb5JI</dc:identifier>
  <dcterms:modified xsi:type="dcterms:W3CDTF">2011-08-01T06:04:30Z</dcterms:modified>
  <cp:revision>1</cp:revision>
  <dc:title>CT's Dark Day</dc:title>
</cp:coreProperties>
</file>