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Archiv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chivo-bold.fntdata"/><Relationship Id="rId10" Type="http://schemas.openxmlformats.org/officeDocument/2006/relationships/font" Target="fonts/Archivo-regular.fntdata"/><Relationship Id="rId13" Type="http://schemas.openxmlformats.org/officeDocument/2006/relationships/font" Target="fonts/Archivo-boldItalic.fntdata"/><Relationship Id="rId12" Type="http://schemas.openxmlformats.org/officeDocument/2006/relationships/font" Target="fonts/Archiv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59baeaf17e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59baeaf17e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59baeaf17e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59baeaf17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9baeaf17e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9baeaf17e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65650" y="603600"/>
            <a:ext cx="7668300" cy="39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Archivo"/>
                <a:ea typeface="Archivo"/>
                <a:cs typeface="Archivo"/>
                <a:sym typeface="Archivo"/>
              </a:rPr>
              <a:t>Turn-and-Talk:</a:t>
            </a:r>
            <a:endParaRPr b="1" sz="2200">
              <a:solidFill>
                <a:schemeClr val="dk2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2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-336550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chivo"/>
              <a:buAutoNum type="arabicPeriod"/>
            </a:pPr>
            <a:r>
              <a:rPr lang="en" sz="1700">
                <a:solidFill>
                  <a:schemeClr val="dk1"/>
                </a:solidFill>
                <a:highlight>
                  <a:srgbClr val="FFFFFF"/>
                </a:highlight>
                <a:latin typeface="Archivo"/>
                <a:ea typeface="Archivo"/>
                <a:cs typeface="Archivo"/>
                <a:sym typeface="Archivo"/>
              </a:rPr>
              <a:t>How do you think your education in Connecticut compares to the education students receive in other states?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chivo"/>
              <a:ea typeface="Archivo"/>
              <a:cs typeface="Archivo"/>
              <a:sym typeface="Archivo"/>
            </a:endParaRPr>
          </a:p>
          <a:p>
            <a:pPr indent="-336550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chivo"/>
              <a:buAutoNum type="arabicPeriod"/>
            </a:pPr>
            <a:r>
              <a:rPr lang="en" sz="1700">
                <a:solidFill>
                  <a:schemeClr val="dk1"/>
                </a:solidFill>
                <a:highlight>
                  <a:srgbClr val="FFFFFF"/>
                </a:highlight>
                <a:latin typeface="Archivo"/>
                <a:ea typeface="Archivo"/>
                <a:cs typeface="Archivo"/>
                <a:sym typeface="Archivo"/>
              </a:rPr>
              <a:t>What rights do you believe you have as a student regarding your education?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chivo"/>
              <a:ea typeface="Archivo"/>
              <a:cs typeface="Archivo"/>
              <a:sym typeface="Archivo"/>
            </a:endParaRPr>
          </a:p>
          <a:p>
            <a:pPr indent="-336550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chivo"/>
              <a:buAutoNum type="arabicPeriod"/>
            </a:pPr>
            <a:r>
              <a:rPr lang="en" sz="1700">
                <a:solidFill>
                  <a:schemeClr val="dk1"/>
                </a:solidFill>
                <a:highlight>
                  <a:srgbClr val="FFFFFF"/>
                </a:highlight>
                <a:latin typeface="Archivo"/>
                <a:ea typeface="Archivo"/>
                <a:cs typeface="Archivo"/>
                <a:sym typeface="Archivo"/>
              </a:rPr>
              <a:t>How do you think the government ensures that all students receive a quality education?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lnSpc>
                <a:spcPct val="16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>
              <a:solidFill>
                <a:schemeClr val="dk2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>
                <a:solidFill>
                  <a:schemeClr val="dk2"/>
                </a:solidFill>
                <a:latin typeface="Archivo"/>
                <a:ea typeface="Archivo"/>
                <a:cs typeface="Archivo"/>
                <a:sym typeface="Archivo"/>
              </a:rPr>
              <a:t>Code of Laws for the Colony of Connecticut (Ludlow’s Code)</a:t>
            </a:r>
            <a:endParaRPr b="1" sz="2200"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</a:t>
            </a:r>
            <a:r>
              <a:rPr lang="en"/>
              <a:t>dopted in 1650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Established two fundamental principles regarding education: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first mandated that the state compel parents and guardians to educate children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second allowed public funds, collected through taxes, to be used for education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Additionally, towns with 50 households were required to appoint a teacher, and once a town reached 100 families, it had to establish a grammar school to prepare students for university.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Archivo"/>
                <a:ea typeface="Archivo"/>
                <a:cs typeface="Archivo"/>
                <a:sym typeface="Archivo"/>
              </a:rPr>
              <a:t>Bernstein’s Educational Amendment</a:t>
            </a:r>
            <a:endParaRPr b="1" sz="2200"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3683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Article 8, Section 1</a:t>
            </a:r>
            <a:endParaRPr sz="22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br>
              <a:rPr lang="en" sz="2000">
                <a:latin typeface="Archivo"/>
                <a:ea typeface="Archivo"/>
                <a:cs typeface="Archivo"/>
                <a:sym typeface="Archivo"/>
              </a:rPr>
            </a:br>
            <a:r>
              <a:rPr lang="en" sz="2000">
                <a:latin typeface="Archivo"/>
                <a:ea typeface="Archivo"/>
                <a:cs typeface="Archivo"/>
                <a:sym typeface="Archivo"/>
              </a:rPr>
              <a:t>"There shall always be free public elementary and secondary schools in the state. The general assembly shall implement this principle by appropriate legislation."</a:t>
            </a:r>
            <a:endParaRPr sz="2000">
              <a:latin typeface="Archivo"/>
              <a:ea typeface="Archivo"/>
              <a:cs typeface="Archivo"/>
              <a:sym typeface="Archivo"/>
            </a:endParaRPr>
          </a:p>
        </p:txBody>
      </p:sp>
      <p:pic>
        <p:nvPicPr>
          <p:cNvPr id="67" name="Google Shape;67;p15" title="BernsteinEducation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71200" y="1174025"/>
            <a:ext cx="4668000" cy="2680336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/>
        </p:nvSpPr>
        <p:spPr>
          <a:xfrm>
            <a:off x="4664350" y="3985625"/>
            <a:ext cx="3859500" cy="4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Archivo"/>
                <a:ea typeface="Archivo"/>
                <a:cs typeface="Archivo"/>
                <a:sym typeface="Archivo"/>
              </a:rPr>
              <a:t>Bernstein was given only minutes to draft his proposal for what is known today as the 1965 Education Amendment. The above image is a facsimile of the document. The actual draft of the Article is held at the Connecticut State Library.</a:t>
            </a:r>
            <a:endParaRPr sz="1000">
              <a:solidFill>
                <a:schemeClr val="dk2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Archivo"/>
                <a:ea typeface="Archivo"/>
                <a:cs typeface="Archivo"/>
                <a:sym typeface="Archivo"/>
              </a:rPr>
              <a:t>Exit Ticket: “Do I Just Sit Here or Do I Do Something?”</a:t>
            </a:r>
            <a:endParaRPr b="1" sz="2200"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</a:t>
            </a:r>
            <a:r>
              <a:rPr lang="en"/>
              <a:t>have a great </a:t>
            </a:r>
            <a:r>
              <a:rPr b="1" lang="en"/>
              <a:t>idea for a change</a:t>
            </a:r>
            <a:r>
              <a:rPr lang="en"/>
              <a:t> that you believe is essential for your school, community, or state (e.g., a new school policy, a community improvement, a state law). You have managed to get the attention of a decision-making body, but there is limited time on the agenda.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You have </a:t>
            </a:r>
            <a:r>
              <a:rPr b="1" lang="en"/>
              <a:t>five minutes</a:t>
            </a:r>
            <a:r>
              <a:rPr lang="en"/>
              <a:t>: quickly brainstorm and write down the core idea of your proposed change and why it's important.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Aim for </a:t>
            </a:r>
            <a:r>
              <a:rPr b="1" lang="en"/>
              <a:t>clarity and focus</a:t>
            </a:r>
            <a:r>
              <a:rPr lang="en"/>
              <a:t>: you can't include every detail!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