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6" d="100"/>
          <a:sy n="156" d="100"/>
        </p:scale>
        <p:origin x="-324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15546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88f5ff4c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88f5ff4c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e71b5cce2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e71b5cce2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71b5cce20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e71b5cce20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dd9e52d1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0dd9e52d1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88f5ff4c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c88f5ff4c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88f5ff4c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88f5ff4c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88f5ff4c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88f5ff4c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88f5ff4c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c88f5ff4c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88f5ff4c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c88f5ff4c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c88f5ff4c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c88f5ff4c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dd9e52d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0dd9e52d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0dd9e52d1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0dd9e52d1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RcyZOKe4XPo6mTD4XFGJcx3Y_K91wEctzWFiiqGdWFc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9IU9J9BefAe984ySTynFzeLrVM5Xyu8h6U23pnFIb8A/edit?usp=shar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2475" y="373625"/>
            <a:ext cx="2019300" cy="10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227250" y="193649"/>
            <a:ext cx="2300400" cy="1313901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5075" y="1745788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Type in Student Names for groups in the boxes </a:t>
            </a: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82000" y="3479775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227250" y="1740100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27250" y="3479775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189425" y="191750"/>
            <a:ext cx="2300400" cy="1315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189425" y="1740100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6172500" y="3438775"/>
            <a:ext cx="2300400" cy="141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82000" y="191750"/>
            <a:ext cx="2300400" cy="1315800"/>
          </a:xfrm>
          <a:prstGeom prst="rect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</a:rPr>
              <a:t>Discussion Groups</a:t>
            </a:r>
            <a:endParaRPr sz="3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3500" y="200150"/>
            <a:ext cx="5085850" cy="494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2"/>
          <p:cNvSpPr txBox="1"/>
          <p:nvPr/>
        </p:nvSpPr>
        <p:spPr>
          <a:xfrm>
            <a:off x="172550" y="1267375"/>
            <a:ext cx="1725900" cy="1607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Scoring Rubric</a:t>
            </a:r>
            <a:endParaRPr sz="1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/>
        </p:nvSpPr>
        <p:spPr>
          <a:xfrm>
            <a:off x="931518" y="1261103"/>
            <a:ext cx="737850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en" sz="2000" b="1" dirty="0">
                <a:solidFill>
                  <a:srgbClr val="0000FF"/>
                </a:solidFill>
              </a:rPr>
              <a:t>R</a:t>
            </a:r>
            <a:r>
              <a:rPr lang="en" sz="2000" dirty="0">
                <a:solidFill>
                  <a:srgbClr val="0000FF"/>
                </a:solidFill>
              </a:rPr>
              <a:t>estate the question  </a:t>
            </a:r>
            <a:endParaRPr sz="2000" dirty="0">
              <a:solidFill>
                <a:srgbClr val="0000FF"/>
              </a:solidFill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2000"/>
              <a:buAutoNum type="arabicPeriod"/>
            </a:pPr>
            <a:r>
              <a:rPr lang="en" sz="2000" b="1" dirty="0">
                <a:solidFill>
                  <a:srgbClr val="9900FF"/>
                </a:solidFill>
              </a:rPr>
              <a:t>A</a:t>
            </a:r>
            <a:r>
              <a:rPr lang="en" sz="2000" dirty="0">
                <a:solidFill>
                  <a:srgbClr val="9900FF"/>
                </a:solidFill>
              </a:rPr>
              <a:t>nswer the question</a:t>
            </a:r>
            <a:endParaRPr sz="2000" dirty="0">
              <a:solidFill>
                <a:srgbClr val="9900FF"/>
              </a:solidFill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000"/>
              <a:buAutoNum type="arabicPeriod"/>
            </a:pPr>
            <a:r>
              <a:rPr lang="en" sz="2000" b="1" dirty="0">
                <a:solidFill>
                  <a:srgbClr val="FF00FF"/>
                </a:solidFill>
              </a:rPr>
              <a:t>C</a:t>
            </a:r>
            <a:r>
              <a:rPr lang="en" sz="2000" dirty="0">
                <a:solidFill>
                  <a:srgbClr val="FF00FF"/>
                </a:solidFill>
              </a:rPr>
              <a:t>ite evidence from the text </a:t>
            </a:r>
            <a:endParaRPr sz="2000" dirty="0">
              <a:solidFill>
                <a:srgbClr val="FF00FF"/>
              </a:solidFill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000"/>
              <a:buAutoNum type="arabicPeriod"/>
            </a:pPr>
            <a:r>
              <a:rPr lang="en" sz="2000" b="1" dirty="0">
                <a:solidFill>
                  <a:srgbClr val="6AA84F"/>
                </a:solidFill>
              </a:rPr>
              <a:t>E</a:t>
            </a:r>
            <a:r>
              <a:rPr lang="en" sz="2000" dirty="0">
                <a:solidFill>
                  <a:srgbClr val="6AA84F"/>
                </a:solidFill>
              </a:rPr>
              <a:t>xplain how the evidence supports your answer</a:t>
            </a:r>
            <a:endParaRPr sz="2400" dirty="0">
              <a:solidFill>
                <a:schemeClr val="dk2"/>
              </a:solidFill>
            </a:endParaRPr>
          </a:p>
        </p:txBody>
      </p:sp>
      <p:sp>
        <p:nvSpPr>
          <p:cNvPr id="128" name="Google Shape;128;p23"/>
          <p:cNvSpPr txBox="1"/>
          <p:nvPr/>
        </p:nvSpPr>
        <p:spPr>
          <a:xfrm>
            <a:off x="646150" y="291700"/>
            <a:ext cx="8070600" cy="8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solidFill>
                  <a:srgbClr val="0000FF"/>
                </a:solidFill>
              </a:rPr>
              <a:t>R</a:t>
            </a:r>
            <a:r>
              <a:rPr lang="en" sz="2500" b="1" dirty="0">
                <a:solidFill>
                  <a:srgbClr val="9900FF"/>
                </a:solidFill>
              </a:rPr>
              <a:t>A</a:t>
            </a:r>
            <a:r>
              <a:rPr lang="en" sz="2500" b="1" dirty="0">
                <a:solidFill>
                  <a:srgbClr val="FF00FF"/>
                </a:solidFill>
              </a:rPr>
              <a:t>C</a:t>
            </a:r>
            <a:r>
              <a:rPr lang="en" sz="2500" b="1" dirty="0">
                <a:solidFill>
                  <a:srgbClr val="6AA84F"/>
                </a:solidFill>
              </a:rPr>
              <a:t>E</a:t>
            </a:r>
            <a:r>
              <a:rPr lang="en" sz="2500" b="1" dirty="0">
                <a:solidFill>
                  <a:schemeClr val="dk2"/>
                </a:solidFill>
              </a:rPr>
              <a:t> RESPONSE</a:t>
            </a:r>
            <a:endParaRPr sz="25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8520600" cy="12679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ctr"/>
            <a:r>
              <a:rPr lang="en" sz="2500" b="1" dirty="0"/>
              <a:t>Presentation Time! </a:t>
            </a:r>
            <a:r>
              <a:rPr lang="en" sz="2500" b="1" dirty="0" smtClean="0"/>
              <a:t/>
            </a:r>
            <a:br>
              <a:rPr lang="en" sz="2500" b="1" dirty="0" smtClean="0"/>
            </a:br>
            <a:r>
              <a:rPr lang="en" b="1" dirty="0"/>
              <a:t> </a:t>
            </a:r>
            <a:r>
              <a:rPr lang="en" sz="1800" b="1" dirty="0"/>
              <a:t>It’s time to share your visual projects with your classmates! </a:t>
            </a:r>
            <a:endParaRPr sz="1800" b="1" dirty="0"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05604" y="1749551"/>
            <a:ext cx="8520600" cy="26120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 smtClean="0">
                <a:solidFill>
                  <a:srgbClr val="93C47D"/>
                </a:solidFill>
              </a:rPr>
              <a:t>Include </a:t>
            </a:r>
            <a:r>
              <a:rPr lang="en" b="1" dirty="0">
                <a:solidFill>
                  <a:srgbClr val="93C47D"/>
                </a:solidFill>
              </a:rPr>
              <a:t>your question and your answer(s)</a:t>
            </a:r>
            <a:endParaRPr b="1" dirty="0">
              <a:solidFill>
                <a:srgbClr val="93C47D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FF0000"/>
                </a:solidFill>
              </a:rPr>
              <a:t>Show the details in your project that support your answer</a:t>
            </a:r>
            <a:endParaRPr b="1" dirty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9900FF"/>
                </a:solidFill>
              </a:rPr>
              <a:t>Everyone in your group should have a role </a:t>
            </a:r>
            <a:endParaRPr b="1" dirty="0">
              <a:solidFill>
                <a:srgbClr val="9900FF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FF00FF"/>
                </a:solidFill>
              </a:rPr>
              <a:t>Use a loud, clear voice</a:t>
            </a:r>
            <a:endParaRPr b="1" dirty="0">
              <a:solidFill>
                <a:srgbClr val="FF00FF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chemeClr val="accent1"/>
                </a:solidFill>
              </a:rPr>
              <a:t>Be prepared to answer questions in the end</a:t>
            </a:r>
            <a:endParaRPr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/>
        </p:nvSpPr>
        <p:spPr>
          <a:xfrm>
            <a:off x="311700" y="1176224"/>
            <a:ext cx="8626200" cy="271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rgbClr val="9900FF"/>
                </a:solidFill>
              </a:rPr>
              <a:t>When you think of a town or city, what is one that comes to mind</a:t>
            </a:r>
            <a:r>
              <a:rPr lang="en" sz="2000" b="1" dirty="0" smtClean="0">
                <a:solidFill>
                  <a:srgbClr val="9900FF"/>
                </a:solidFill>
              </a:rPr>
              <a:t>?</a:t>
            </a:r>
          </a:p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000" b="1" dirty="0">
                <a:solidFill>
                  <a:srgbClr val="0000FF"/>
                </a:solidFill>
              </a:rPr>
              <a:t>What kinds of things can you find in a town or city? 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" sz="2000" b="1" dirty="0">
                <a:solidFill>
                  <a:srgbClr val="FF00FF"/>
                </a:solidFill>
              </a:rPr>
              <a:t>What needs to be considered when towns are created?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000" b="1" dirty="0">
                <a:solidFill>
                  <a:srgbClr val="00B050"/>
                </a:solidFill>
              </a:rPr>
              <a:t>Who makes decisions about how towns develop, grow, or change?</a:t>
            </a:r>
            <a:r>
              <a:rPr lang="en" sz="2000" b="1" dirty="0">
                <a:solidFill>
                  <a:srgbClr val="00B050"/>
                </a:solidFill>
              </a:rPr>
              <a:t> </a:t>
            </a:r>
          </a:p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000" b="1" dirty="0">
                <a:solidFill>
                  <a:srgbClr val="FFC000"/>
                </a:solidFill>
              </a:rPr>
              <a:t>What makes one town or city different from another town or city? 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US" sz="2600" b="1" dirty="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900" b="1" dirty="0">
              <a:solidFill>
                <a:srgbClr val="9900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" b="1" dirty="0"/>
              <a:t>Stop and Chat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Types of Questions</a:t>
            </a:r>
            <a:endParaRPr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04130"/>
              </p:ext>
            </p:extLst>
          </p:nvPr>
        </p:nvGraphicFramePr>
        <p:xfrm>
          <a:off x="705463" y="1050765"/>
          <a:ext cx="7733073" cy="3586864"/>
        </p:xfrm>
        <a:graphic>
          <a:graphicData uri="http://schemas.openxmlformats.org/drawingml/2006/table">
            <a:tbl>
              <a:tblPr/>
              <a:tblGrid>
                <a:gridCol w="3888017"/>
                <a:gridCol w="3845056"/>
              </a:tblGrid>
              <a:tr h="3416300">
                <a:tc>
                  <a:txBody>
                    <a:bodyPr/>
                    <a:lstStyle/>
                    <a:p>
                      <a:pPr marL="0" marR="4381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Closed-Ended Question</a:t>
                      </a:r>
                      <a:br>
                        <a:rPr lang="en-US" sz="17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</a:br>
                      <a:r>
                        <a:rPr lang="en-US" sz="12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Usually begin with </a:t>
                      </a:r>
                      <a:r>
                        <a:rPr lang="en-US" sz="1200" b="1" i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did, what, where, </a:t>
                      </a:r>
                      <a:r>
                        <a:rPr lang="en-US" sz="12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or </a:t>
                      </a:r>
                      <a:r>
                        <a:rPr lang="en-US" sz="1200" b="1" i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when</a:t>
                      </a:r>
                      <a:r>
                        <a:rPr lang="en-US" sz="12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r>
                        <a:rPr lang="en-US" sz="13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/>
                      </a:r>
                      <a:br>
                        <a:rPr lang="en-US" sz="1300" b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</a:br>
                      <a:r>
                        <a:rPr lang="en-US" sz="1300" b="1" i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  <a:t/>
                      </a:r>
                      <a:br>
                        <a:rPr lang="en-US" sz="1300" b="1" i="1" dirty="0">
                          <a:solidFill>
                            <a:srgbClr val="9900FF"/>
                          </a:solidFill>
                          <a:effectLst/>
                          <a:latin typeface="Arial"/>
                          <a:ea typeface="Arial"/>
                        </a:rPr>
                      </a:br>
                      <a:r>
                        <a:rPr lang="en-US" sz="1200" b="1" i="1" dirty="0">
                          <a:effectLst/>
                          <a:latin typeface="Arial"/>
                          <a:ea typeface="Arial"/>
                        </a:rPr>
                        <a:t>A closed question can be answered with either a single word or a short phrase. </a:t>
                      </a:r>
                      <a:endParaRPr lang="en-US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1415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They give you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facts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. 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They are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easy 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to answer.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They are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quick 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to answer.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835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Arial"/>
                        </a:rPr>
                        <a:t>Examples:  </a:t>
                      </a:r>
                      <a:endParaRPr lang="en-US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244475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Did the Pilgrims travel to </a:t>
                      </a:r>
                      <a:r>
                        <a:rPr lang="en-US" sz="1200" u="none" strike="noStrike" dirty="0" smtClean="0">
                          <a:effectLst/>
                          <a:latin typeface="Arial"/>
                          <a:ea typeface="Arial"/>
                        </a:rPr>
                        <a:t>America on 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a ship? 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244475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  <a:tabLst>
                          <a:tab pos="3651250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Where was the first colony that the European settlers created?</a:t>
                      </a:r>
                      <a:r>
                        <a:rPr lang="en-US" sz="1100" u="none" strike="noStrike" dirty="0">
                          <a:effectLst/>
                          <a:latin typeface="Arial"/>
                          <a:ea typeface="Arial"/>
                        </a:rPr>
                        <a:t>  </a:t>
                      </a:r>
                    </a:p>
                  </a:txBody>
                  <a:tcPr marL="61374" marR="61374" marT="61374" marB="6137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Open-Ended Questions</a:t>
                      </a:r>
                      <a:br>
                        <a:rPr lang="en-US" sz="1700" b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</a:br>
                      <a:r>
                        <a:rPr lang="en-US" sz="1200" b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Usually begin with </a:t>
                      </a:r>
                      <a:r>
                        <a:rPr lang="en-US" sz="1200" i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how </a:t>
                      </a:r>
                      <a:r>
                        <a:rPr lang="en-US" sz="1200" b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or </a:t>
                      </a:r>
                      <a:r>
                        <a:rPr lang="en-US" sz="1200" i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why</a:t>
                      </a:r>
                      <a:r>
                        <a:rPr lang="en-US" sz="1200" b="1" dirty="0">
                          <a:solidFill>
                            <a:srgbClr val="FF00FF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en-US" sz="12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39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Arial"/>
                          <a:ea typeface="Arial"/>
                        </a:rPr>
                        <a:t>It </a:t>
                      </a:r>
                      <a:r>
                        <a:rPr lang="en-US" sz="1200" b="1" i="1" u="sng" dirty="0">
                          <a:effectLst/>
                          <a:latin typeface="Arial"/>
                          <a:ea typeface="Arial"/>
                        </a:rPr>
                        <a:t>opens </a:t>
                      </a:r>
                      <a:r>
                        <a:rPr lang="en-US" sz="1200" b="1" i="1" dirty="0">
                          <a:effectLst/>
                          <a:latin typeface="Arial"/>
                          <a:ea typeface="Arial"/>
                        </a:rPr>
                        <a:t>the door to possibilities! An open question is likely to receive a long answer (paragraph, essay).  </a:t>
                      </a:r>
                      <a:endParaRPr lang="en-US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50800" lvl="0" indent="-342900">
                        <a:lnSpc>
                          <a:spcPct val="115000"/>
                        </a:lnSpc>
                        <a:spcBef>
                          <a:spcPts val="1415"/>
                        </a:spcBef>
                        <a:spcAft>
                          <a:spcPts val="0"/>
                        </a:spcAft>
                        <a:buFont typeface="Arial"/>
                        <a:buChar char="●"/>
                        <a:tabLst>
                          <a:tab pos="3800475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You have to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think 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and reflect about the answers. 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508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  <a:tabLst>
                          <a:tab pos="3800475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They will give you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opinions 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and </a:t>
                      </a:r>
                      <a:r>
                        <a:rPr lang="en-US" sz="1200" i="1" u="none" strike="noStrike" dirty="0">
                          <a:effectLst/>
                          <a:latin typeface="Arial"/>
                          <a:ea typeface="Arial"/>
                        </a:rPr>
                        <a:t>feelings</a:t>
                      </a: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.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508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  <a:tabLst>
                          <a:tab pos="3800475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They ask for elaboration (explaining why something is).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342900" marR="508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  <a:tabLst>
                          <a:tab pos="3800475" algn="l"/>
                        </a:tabLst>
                      </a:pPr>
                      <a:r>
                        <a:rPr lang="en-US" sz="1200" u="none" strike="noStrike" dirty="0">
                          <a:effectLst/>
                          <a:latin typeface="Arial"/>
                          <a:ea typeface="Arial"/>
                        </a:rPr>
                        <a:t>May have two parts of a question. (What are some weapons the indigenous people used? How did each one help their tribe?)  </a:t>
                      </a:r>
                      <a:endParaRPr lang="en-US" sz="1100" u="none" strike="noStrike" dirty="0">
                        <a:effectLst/>
                        <a:latin typeface="Arial"/>
                        <a:ea typeface="Arial"/>
                      </a:endParaRPr>
                    </a:p>
                    <a:p>
                      <a:pPr marL="0" marR="676275">
                        <a:lnSpc>
                          <a:spcPct val="115000"/>
                        </a:lnSpc>
                        <a:spcBef>
                          <a:spcPts val="131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Arial"/>
                        </a:rPr>
                        <a:t>Example: Why did Europeans want to explore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Arial"/>
                        </a:rPr>
                        <a:t>America?</a:t>
                      </a:r>
                      <a:endParaRPr lang="en-US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1374" marR="61374" marT="61374" marB="6137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Q FOCUS QUESTION PROTOCOL</a:t>
            </a:r>
            <a:endParaRPr b="1" dirty="0"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54330">
              <a:lnSpc>
                <a:spcPct val="150000"/>
              </a:lnSpc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many questions as you can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4330">
              <a:lnSpc>
                <a:spcPct val="15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stop to answer, judge or discuss the questions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4330">
              <a:lnSpc>
                <a:spcPct val="15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 the question exactly as it is given. 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4330">
              <a:lnSpc>
                <a:spcPct val="15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any statement into a question.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10600" cy="31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800" dirty="0">
                <a:solidFill>
                  <a:srgbClr val="7030A0"/>
                </a:solidFill>
              </a:rPr>
              <a:t>Stonington’s history makes it a special town </a:t>
            </a:r>
            <a:r>
              <a:rPr lang="en" sz="5800" dirty="0" smtClean="0">
                <a:solidFill>
                  <a:srgbClr val="7030A0"/>
                </a:solidFill>
              </a:rPr>
              <a:t/>
            </a:r>
            <a:br>
              <a:rPr lang="en" sz="5800" dirty="0" smtClean="0">
                <a:solidFill>
                  <a:srgbClr val="7030A0"/>
                </a:solidFill>
              </a:rPr>
            </a:br>
            <a:r>
              <a:rPr lang="en" sz="5800" dirty="0" smtClean="0">
                <a:solidFill>
                  <a:srgbClr val="7030A0"/>
                </a:solidFill>
              </a:rPr>
              <a:t>in </a:t>
            </a:r>
            <a:r>
              <a:rPr lang="en" sz="5800" dirty="0">
                <a:solidFill>
                  <a:srgbClr val="7030A0"/>
                </a:solidFill>
              </a:rPr>
              <a:t>Connecticut. </a:t>
            </a:r>
            <a:endParaRPr sz="5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 dirty="0">
                <a:solidFill>
                  <a:schemeClr val="hlink"/>
                </a:solidFill>
                <a:hlinkClick r:id="rId3"/>
              </a:rPr>
              <a:t>Student Questions</a:t>
            </a:r>
            <a:endParaRPr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After our Field Trip…</a:t>
            </a:r>
            <a:endParaRPr b="1" dirty="0"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Let’s review our questions!  </a:t>
            </a:r>
            <a:endParaRPr b="1" dirty="0">
              <a:solidFill>
                <a:schemeClr val="accent1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chemeClr val="accent1"/>
                </a:solidFill>
              </a:rPr>
              <a:t>Now that we have </a:t>
            </a:r>
            <a:r>
              <a:rPr lang="en" b="1" dirty="0" smtClean="0">
                <a:solidFill>
                  <a:schemeClr val="accent1"/>
                </a:solidFill>
              </a:rPr>
              <a:t>been on our field trip, do </a:t>
            </a:r>
            <a:r>
              <a:rPr lang="en" b="1" dirty="0">
                <a:solidFill>
                  <a:schemeClr val="accent1"/>
                </a:solidFill>
              </a:rPr>
              <a:t>we have any additional questions to add</a:t>
            </a:r>
            <a:r>
              <a:rPr lang="en" b="1" dirty="0" smtClean="0">
                <a:solidFill>
                  <a:schemeClr val="accent1"/>
                </a:solidFill>
              </a:rPr>
              <a:t>?</a:t>
            </a:r>
            <a:endParaRPr b="1" dirty="0">
              <a:solidFill>
                <a:schemeClr val="accent1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chemeClr val="accent1"/>
                </a:solidFill>
              </a:rPr>
              <a:t>What questions can we start to answer since our trip? </a:t>
            </a:r>
            <a:endParaRPr b="1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Our Questions that Connected to our Trip!  </a:t>
            </a:r>
            <a:r>
              <a:rPr lang="en" dirty="0"/>
              <a:t> </a:t>
            </a:r>
            <a:endParaRPr dirty="0"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happened in Stonington’s past? 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Who are some cool/famous people in Stonington’s history? </a:t>
            </a:r>
            <a:r>
              <a:rPr lang="en" dirty="0" smtClean="0">
                <a:solidFill>
                  <a:schemeClr val="dk1"/>
                </a:solidFill>
              </a:rPr>
              <a:t>Why </a:t>
            </a:r>
            <a:r>
              <a:rPr lang="en" dirty="0">
                <a:solidFill>
                  <a:schemeClr val="dk1"/>
                </a:solidFill>
              </a:rPr>
              <a:t>are these people famous?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 smtClean="0">
                <a:solidFill>
                  <a:schemeClr val="dk1"/>
                </a:solidFill>
              </a:rPr>
              <a:t>What makes Stonington different from other </a:t>
            </a:r>
            <a:r>
              <a:rPr lang="en" dirty="0">
                <a:solidFill>
                  <a:schemeClr val="dk1"/>
                </a:solidFill>
              </a:rPr>
              <a:t>towns?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How is the Atlantic Ocean important to Stonington’s history?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foods are eaten here</a:t>
            </a:r>
            <a:r>
              <a:rPr lang="en" dirty="0" smtClean="0">
                <a:solidFill>
                  <a:schemeClr val="dk1"/>
                </a:solidFill>
              </a:rPr>
              <a:t>? </a:t>
            </a:r>
            <a:r>
              <a:rPr lang="en" dirty="0">
                <a:solidFill>
                  <a:schemeClr val="dk1"/>
                </a:solidFill>
              </a:rPr>
              <a:t>Why?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Where is Stonington in the state of Connecticut?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was invented in Stonington? Why? When? How?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are some important buildings? </a:t>
            </a:r>
            <a:r>
              <a:rPr lang="en" dirty="0" smtClean="0">
                <a:solidFill>
                  <a:schemeClr val="dk1"/>
                </a:solidFill>
              </a:rPr>
              <a:t>Why </a:t>
            </a:r>
            <a:r>
              <a:rPr lang="en" dirty="0">
                <a:solidFill>
                  <a:schemeClr val="dk1"/>
                </a:solidFill>
              </a:rPr>
              <a:t>are they important?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are some jobs that are part of Stonington’s history? </a:t>
            </a:r>
            <a:r>
              <a:rPr lang="en" dirty="0" smtClean="0">
                <a:solidFill>
                  <a:schemeClr val="dk1"/>
                </a:solidFill>
              </a:rPr>
              <a:t>Why </a:t>
            </a:r>
            <a:r>
              <a:rPr lang="en" dirty="0">
                <a:solidFill>
                  <a:schemeClr val="dk1"/>
                </a:solidFill>
              </a:rPr>
              <a:t>are these jobs important? </a:t>
            </a:r>
            <a:endParaRPr dirty="0">
              <a:solidFill>
                <a:schemeClr val="dk1"/>
              </a:solidFill>
            </a:endParaRPr>
          </a:p>
          <a:p>
            <a:pPr marL="457200" lvl="0" indent="-3460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What businesses (restaurants or stores) are part of Stonington’s history?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7094662" y="2133767"/>
            <a:ext cx="1710900" cy="14958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</a:rPr>
              <a:t>Write down 3 questions you would like to learn more about!</a:t>
            </a:r>
            <a:endParaRPr sz="18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72225" y="879800"/>
            <a:ext cx="840558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Now that you have your Group’s Question: </a:t>
            </a:r>
            <a:endParaRPr b="1" dirty="0"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1750275"/>
            <a:ext cx="8520600" cy="25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6AA84F"/>
                </a:solidFill>
              </a:rPr>
              <a:t>Complete additional research to answer the question (Group Task)</a:t>
            </a:r>
            <a:endParaRPr b="1"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/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FF0000"/>
                </a:solidFill>
              </a:rPr>
              <a:t>Write a RACE response to answer the question (Independent Task)</a:t>
            </a:r>
            <a:endParaRPr b="1" dirty="0">
              <a:solidFill>
                <a:srgbClr val="FF0000"/>
              </a:solidFill>
            </a:endParaRPr>
          </a:p>
          <a:p>
            <a:pPr marL="7429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b="1" dirty="0"/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chemeClr val="accent1"/>
                </a:solidFill>
              </a:rPr>
              <a:t>Create a visual project that answers the question (Group Task)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115" name="Google Shape;115;p21"/>
          <p:cNvSpPr txBox="1"/>
          <p:nvPr/>
        </p:nvSpPr>
        <p:spPr>
          <a:xfrm>
            <a:off x="2729675" y="4342575"/>
            <a:ext cx="3293700" cy="6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Check out our Rubric Here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372225" y="180500"/>
            <a:ext cx="8222700" cy="6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</a:rPr>
              <a:t>You have been assigned one of your chosen questions along with 1 or 2 other group members. </a:t>
            </a:r>
            <a:endParaRPr sz="18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435</Words>
  <Application>Microsoft Office PowerPoint</Application>
  <PresentationFormat>On-screen Show (16:9)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 Light</vt:lpstr>
      <vt:lpstr>PowerPoint Presentation</vt:lpstr>
      <vt:lpstr>Stop and Chat</vt:lpstr>
      <vt:lpstr>Types of Questions</vt:lpstr>
      <vt:lpstr>Q FOCUS QUESTION PROTOCOL</vt:lpstr>
      <vt:lpstr>Stonington’s history makes it a special town  in Connecticut. </vt:lpstr>
      <vt:lpstr>Student Questions</vt:lpstr>
      <vt:lpstr>After our Field Trip…</vt:lpstr>
      <vt:lpstr>Our Questions that Connected to our Trip!   </vt:lpstr>
      <vt:lpstr>Now that you have your Group’s Question: </vt:lpstr>
      <vt:lpstr>PowerPoint Presentation</vt:lpstr>
      <vt:lpstr>PowerPoint Presentation</vt:lpstr>
      <vt:lpstr>Presentation Time!   It’s time to share your visual projects with your classmates!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</dc:creator>
  <cp:lastModifiedBy>Rebecca</cp:lastModifiedBy>
  <cp:revision>6</cp:revision>
  <dcterms:modified xsi:type="dcterms:W3CDTF">2024-07-25T13:39:23Z</dcterms:modified>
</cp:coreProperties>
</file>